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732" r:id="rId4"/>
  </p:sldMasterIdLst>
  <p:notesMasterIdLst>
    <p:notesMasterId r:id="rId25"/>
  </p:notesMasterIdLst>
  <p:sldIdLst>
    <p:sldId id="257" r:id="rId5"/>
    <p:sldId id="272" r:id="rId6"/>
    <p:sldId id="271" r:id="rId7"/>
    <p:sldId id="270" r:id="rId8"/>
    <p:sldId id="259" r:id="rId9"/>
    <p:sldId id="258" r:id="rId10"/>
    <p:sldId id="262" r:id="rId11"/>
    <p:sldId id="273" r:id="rId12"/>
    <p:sldId id="278" r:id="rId13"/>
    <p:sldId id="284" r:id="rId14"/>
    <p:sldId id="283" r:id="rId15"/>
    <p:sldId id="282" r:id="rId16"/>
    <p:sldId id="274" r:id="rId17"/>
    <p:sldId id="265" r:id="rId18"/>
    <p:sldId id="279" r:id="rId19"/>
    <p:sldId id="280" r:id="rId20"/>
    <p:sldId id="281" r:id="rId21"/>
    <p:sldId id="275" r:id="rId22"/>
    <p:sldId id="26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CD"/>
    <a:srgbClr val="F2F6D6"/>
    <a:srgbClr val="DDEBF3"/>
    <a:srgbClr val="FFE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78954" autoAdjust="0"/>
  </p:normalViewPr>
  <p:slideViewPr>
    <p:cSldViewPr snapToGrid="0">
      <p:cViewPr varScale="1">
        <p:scale>
          <a:sx n="65" d="100"/>
          <a:sy n="65" d="100"/>
        </p:scale>
        <p:origin x="13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4513F-F7EC-4B47-A244-9F5286C3C43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5F8BB-3104-48E8-8443-B33079B00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9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my name is Tonya Cooper. I’m going to tell you a little about myself – My family, hobbies and career.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8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suppose my newest hobby is backpacking, but I’ve always enjoyed hiking, and have hiked in the Rocky Mountains, Tetons and Superstition Mountains, but I also enjoy hiking and backpacking here in Michigan.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love music – seeing it live, or just listening at home. I have a couple guitars and I’m working on getting better at guitar.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81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 to travel and experience new cities, make new friends and hike new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9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to run a photography business on the side – senior pictures, weddings, family portraits. Now I just take pictures for fun and incorporate that into my travels.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been a software engineer for 7 years. I have been with Quicken for a year on </a:t>
            </a:r>
            <a:r>
              <a:rPr lang="en-US"/>
              <a:t>January 2.. </a:t>
            </a:r>
            <a:r>
              <a:rPr lang="en-US" dirty="0"/>
              <a:t>So far the journey here has been amazing. When I began my career as a software developer, I was lucky to have an excellent Team Leader who advocated for the developers to be able to attend conferences. We typically attended two a year. Being exposed to both the community and the wealth of knowledge early in my career had a big impact on me. I’m at this workshop because I want to give back to the community and share the things I’ve learned on my journey that will help accelerate someone else’s career.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0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some basic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9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know where that is, here it is. It is a tiny town, with one blinking stop light. When I left in 1997, the population was just over 1,000.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8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live in Grand Rapids, 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just south of where I grew up. It’s quite a bit larger with a population of 198,000. It’s also known as Furniture City and Beer City, USA. It’s known for ArtPrize, which is an international art contest held in the 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2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the middle child between two brothers.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8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two nieces and two nephews.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27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07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 lot of friends and family in Grand Rapids, and I don’t have any children or pets – so basically I don’t have any responsibilities and I’m often out finding trouble with friends.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F8BB-3104-48E8-8443-B33079B00C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89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3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9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8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7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7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3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8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4929172-4BF7-429F-BA25-7E9D1A4215E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966EA62-41C5-4F9A-A915-5B0BC739C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2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3" r:id="rId1"/>
    <p:sldLayoutId id="2147484734" r:id="rId2"/>
    <p:sldLayoutId id="2147484735" r:id="rId3"/>
    <p:sldLayoutId id="2147484736" r:id="rId4"/>
    <p:sldLayoutId id="2147484737" r:id="rId5"/>
    <p:sldLayoutId id="2147484738" r:id="rId6"/>
    <p:sldLayoutId id="2147484739" r:id="rId7"/>
    <p:sldLayoutId id="2147484740" r:id="rId8"/>
    <p:sldLayoutId id="2147484741" r:id="rId9"/>
    <p:sldLayoutId id="2147484742" r:id="rId10"/>
    <p:sldLayoutId id="2147484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About Tonya Cooper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76B4B-2646-4322-821A-430DC0BA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1" y="2698064"/>
            <a:ext cx="1854075" cy="1854559"/>
          </a:xfrm>
          <a:prstGeom prst="rect">
            <a:avLst/>
          </a:prstGeom>
        </p:spPr>
      </p:pic>
      <p:sp>
        <p:nvSpPr>
          <p:cNvPr id="81" name="Oval 80" descr="Second Tier Hierarchy Color Large Circle">
            <a:extLst>
              <a:ext uri="{FF2B5EF4-FFF2-40B4-BE49-F238E27FC236}">
                <a16:creationId xmlns:a16="http://schemas.microsoft.com/office/drawing/2014/main" id="{44864D6A-CDDD-4D60-8619-C1AD786F3FBA}"/>
              </a:ext>
            </a:extLst>
          </p:cNvPr>
          <p:cNvSpPr/>
          <p:nvPr/>
        </p:nvSpPr>
        <p:spPr>
          <a:xfrm>
            <a:off x="7857744" y="4069326"/>
            <a:ext cx="2251320" cy="2251320"/>
          </a:xfrm>
          <a:prstGeom prst="ellipse">
            <a:avLst/>
          </a:prstGeom>
          <a:solidFill>
            <a:srgbClr val="F2F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9" name="Oval 8" descr="Second Tier Hierarchy Color Large Circle">
            <a:extLst>
              <a:ext uri="{FF2B5EF4-FFF2-40B4-BE49-F238E27FC236}">
                <a16:creationId xmlns:a16="http://schemas.microsoft.com/office/drawing/2014/main" id="{C2E7FB40-2B0D-4DF4-A14E-34336C458D60}"/>
              </a:ext>
            </a:extLst>
          </p:cNvPr>
          <p:cNvSpPr/>
          <p:nvPr/>
        </p:nvSpPr>
        <p:spPr>
          <a:xfrm>
            <a:off x="1412102" y="3322281"/>
            <a:ext cx="2370501" cy="2251320"/>
          </a:xfrm>
          <a:prstGeom prst="ellipse">
            <a:avLst/>
          </a:prstGeom>
          <a:solidFill>
            <a:srgbClr val="DD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Career</a:t>
            </a:r>
          </a:p>
        </p:txBody>
      </p:sp>
      <p:sp>
        <p:nvSpPr>
          <p:cNvPr id="10" name="Oval 9" descr="Second Tier Hierarchy Color Large Circle">
            <a:extLst>
              <a:ext uri="{FF2B5EF4-FFF2-40B4-BE49-F238E27FC236}">
                <a16:creationId xmlns:a16="http://schemas.microsoft.com/office/drawing/2014/main" id="{849845A7-A46D-4416-B5E5-849C6D896C32}"/>
              </a:ext>
            </a:extLst>
          </p:cNvPr>
          <p:cNvSpPr/>
          <p:nvPr/>
        </p:nvSpPr>
        <p:spPr>
          <a:xfrm>
            <a:off x="7427697" y="537354"/>
            <a:ext cx="2251320" cy="2251320"/>
          </a:xfrm>
          <a:prstGeom prst="ellipse">
            <a:avLst/>
          </a:prstGeom>
          <a:solidFill>
            <a:srgbClr val="FFE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Hobbies</a:t>
            </a:r>
          </a:p>
        </p:txBody>
      </p:sp>
    </p:spTree>
    <p:extLst>
      <p:ext uri="{BB962C8B-B14F-4D97-AF65-F5344CB8AC3E}">
        <p14:creationId xmlns:p14="http://schemas.microsoft.com/office/powerpoint/2010/main" val="1020636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8" name="Oval 77" descr="Second Tier Hierarchy Color Large Circle">
            <a:extLst>
              <a:ext uri="{FF2B5EF4-FFF2-40B4-BE49-F238E27FC236}">
                <a16:creationId xmlns:a16="http://schemas.microsoft.com/office/drawing/2014/main" id="{A4F69744-BE77-4CA9-862A-54E574EE8336}"/>
              </a:ext>
            </a:extLst>
          </p:cNvPr>
          <p:cNvSpPr/>
          <p:nvPr/>
        </p:nvSpPr>
        <p:spPr>
          <a:xfrm>
            <a:off x="1884150" y="4220172"/>
            <a:ext cx="2335704" cy="23357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dirty="0">
              <a:solidFill>
                <a:schemeClr val="tx1"/>
              </a:solidFill>
            </a:endParaRPr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1670509" y="1386075"/>
            <a:ext cx="2460685" cy="246068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rgbClr val="F2F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Family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8F47E-1C07-4984-A05B-FAE370E9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56" y="4404889"/>
            <a:ext cx="1980727" cy="19762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B17A83-02E1-42AC-989A-036C78D5E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538" y="1535893"/>
            <a:ext cx="2098924" cy="2100591"/>
          </a:xfrm>
          <a:prstGeom prst="rect">
            <a:avLst/>
          </a:prstGeom>
        </p:spPr>
      </p:pic>
      <p:sp>
        <p:nvSpPr>
          <p:cNvPr id="31" name="Title 3">
            <a:extLst>
              <a:ext uri="{FF2B5EF4-FFF2-40B4-BE49-F238E27FC236}">
                <a16:creationId xmlns:a16="http://schemas.microsoft.com/office/drawing/2014/main" id="{ABAB0914-2215-40E4-9188-BE6C23B3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My People</a:t>
            </a:r>
          </a:p>
        </p:txBody>
      </p:sp>
    </p:spTree>
    <p:extLst>
      <p:ext uri="{BB962C8B-B14F-4D97-AF65-F5344CB8AC3E}">
        <p14:creationId xmlns:p14="http://schemas.microsoft.com/office/powerpoint/2010/main" val="245609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9" name="Oval 78" descr="Second Tier Hierarchy Color Large Circle">
            <a:extLst>
              <a:ext uri="{FF2B5EF4-FFF2-40B4-BE49-F238E27FC236}">
                <a16:creationId xmlns:a16="http://schemas.microsoft.com/office/drawing/2014/main" id="{99530F13-2430-4DB9-9637-7708CFDD87D8}"/>
              </a:ext>
            </a:extLst>
          </p:cNvPr>
          <p:cNvSpPr/>
          <p:nvPr/>
        </p:nvSpPr>
        <p:spPr>
          <a:xfrm>
            <a:off x="7858914" y="562216"/>
            <a:ext cx="2390077" cy="239007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78" name="Oval 77" descr="Second Tier Hierarchy Color Large Circle">
            <a:extLst>
              <a:ext uri="{FF2B5EF4-FFF2-40B4-BE49-F238E27FC236}">
                <a16:creationId xmlns:a16="http://schemas.microsoft.com/office/drawing/2014/main" id="{A4F69744-BE77-4CA9-862A-54E574EE8336}"/>
              </a:ext>
            </a:extLst>
          </p:cNvPr>
          <p:cNvSpPr/>
          <p:nvPr/>
        </p:nvSpPr>
        <p:spPr>
          <a:xfrm>
            <a:off x="1884150" y="4220172"/>
            <a:ext cx="2335704" cy="23357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dirty="0">
              <a:solidFill>
                <a:schemeClr val="tx1"/>
              </a:solidFill>
            </a:endParaRPr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1670509" y="1386075"/>
            <a:ext cx="2460685" cy="246068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rgbClr val="F2F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Family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8F47E-1C07-4984-A05B-FAE370E9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56" y="4404889"/>
            <a:ext cx="1980727" cy="1976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5CF2A-03E7-4DE6-85FA-0EB9BA44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66" y="800285"/>
            <a:ext cx="1913938" cy="19139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B17A83-02E1-42AC-989A-036C78D5E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538" y="1535893"/>
            <a:ext cx="2098924" cy="2100591"/>
          </a:xfrm>
          <a:prstGeom prst="rect">
            <a:avLst/>
          </a:prstGeom>
        </p:spPr>
      </p:pic>
      <p:sp>
        <p:nvSpPr>
          <p:cNvPr id="31" name="Title 3">
            <a:extLst>
              <a:ext uri="{FF2B5EF4-FFF2-40B4-BE49-F238E27FC236}">
                <a16:creationId xmlns:a16="http://schemas.microsoft.com/office/drawing/2014/main" id="{ABAB0914-2215-40E4-9188-BE6C23B3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My People</a:t>
            </a:r>
          </a:p>
        </p:txBody>
      </p:sp>
    </p:spTree>
    <p:extLst>
      <p:ext uri="{BB962C8B-B14F-4D97-AF65-F5344CB8AC3E}">
        <p14:creationId xmlns:p14="http://schemas.microsoft.com/office/powerpoint/2010/main" val="80473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Oval 80" descr="Second Tier Hierarchy Color Large Circle">
            <a:extLst>
              <a:ext uri="{FF2B5EF4-FFF2-40B4-BE49-F238E27FC236}">
                <a16:creationId xmlns:a16="http://schemas.microsoft.com/office/drawing/2014/main" id="{44864D6A-CDDD-4D60-8619-C1AD786F3FBA}"/>
              </a:ext>
            </a:extLst>
          </p:cNvPr>
          <p:cNvSpPr/>
          <p:nvPr/>
        </p:nvSpPr>
        <p:spPr>
          <a:xfrm>
            <a:off x="8072902" y="3870570"/>
            <a:ext cx="2251320" cy="22513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79" name="Oval 78" descr="Second Tier Hierarchy Color Large Circle">
            <a:extLst>
              <a:ext uri="{FF2B5EF4-FFF2-40B4-BE49-F238E27FC236}">
                <a16:creationId xmlns:a16="http://schemas.microsoft.com/office/drawing/2014/main" id="{99530F13-2430-4DB9-9637-7708CFDD87D8}"/>
              </a:ext>
            </a:extLst>
          </p:cNvPr>
          <p:cNvSpPr/>
          <p:nvPr/>
        </p:nvSpPr>
        <p:spPr>
          <a:xfrm>
            <a:off x="7858914" y="562216"/>
            <a:ext cx="2390077" cy="239007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78" name="Oval 77" descr="Second Tier Hierarchy Color Large Circle">
            <a:extLst>
              <a:ext uri="{FF2B5EF4-FFF2-40B4-BE49-F238E27FC236}">
                <a16:creationId xmlns:a16="http://schemas.microsoft.com/office/drawing/2014/main" id="{A4F69744-BE77-4CA9-862A-54E574EE8336}"/>
              </a:ext>
            </a:extLst>
          </p:cNvPr>
          <p:cNvSpPr/>
          <p:nvPr/>
        </p:nvSpPr>
        <p:spPr>
          <a:xfrm>
            <a:off x="1884150" y="4220172"/>
            <a:ext cx="2335704" cy="23357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dirty="0">
              <a:solidFill>
                <a:schemeClr val="tx1"/>
              </a:solidFill>
            </a:endParaRPr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1670509" y="1386075"/>
            <a:ext cx="2460685" cy="246068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rgbClr val="F2F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74" name="Oval 73" descr="Second Tier Hierarchy Color Small Circle">
            <a:extLst>
              <a:ext uri="{FF2B5EF4-FFF2-40B4-BE49-F238E27FC236}">
                <a16:creationId xmlns:a16="http://schemas.microsoft.com/office/drawing/2014/main" id="{F74C5EF9-9647-43F7-B54F-97E136BDC2F4}"/>
              </a:ext>
            </a:extLst>
          </p:cNvPr>
          <p:cNvSpPr/>
          <p:nvPr/>
        </p:nvSpPr>
        <p:spPr>
          <a:xfrm>
            <a:off x="9078135" y="5509951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8F47E-1C07-4984-A05B-FAE370E9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56" y="4404889"/>
            <a:ext cx="1980727" cy="1976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5CF2A-03E7-4DE6-85FA-0EB9BA44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66" y="800285"/>
            <a:ext cx="1913938" cy="1913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336CF-3719-44F6-AD37-F8E50C7EE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410" y="4069326"/>
            <a:ext cx="1856304" cy="18563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B17A83-02E1-42AC-989A-036C78D5E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538" y="1535893"/>
            <a:ext cx="2098924" cy="2100591"/>
          </a:xfrm>
          <a:prstGeom prst="rect">
            <a:avLst/>
          </a:prstGeom>
        </p:spPr>
      </p:pic>
      <p:sp>
        <p:nvSpPr>
          <p:cNvPr id="31" name="Title 3">
            <a:extLst>
              <a:ext uri="{FF2B5EF4-FFF2-40B4-BE49-F238E27FC236}">
                <a16:creationId xmlns:a16="http://schemas.microsoft.com/office/drawing/2014/main" id="{ABAB0914-2215-40E4-9188-BE6C23B3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My People</a:t>
            </a:r>
          </a:p>
        </p:txBody>
      </p:sp>
    </p:spTree>
    <p:extLst>
      <p:ext uri="{BB962C8B-B14F-4D97-AF65-F5344CB8AC3E}">
        <p14:creationId xmlns:p14="http://schemas.microsoft.com/office/powerpoint/2010/main" val="361310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76B4B-2646-4322-821A-430DC0BA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1" y="2698064"/>
            <a:ext cx="1854075" cy="185455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48CA10EF-4B6F-4DE3-A96C-3AC68D40E026}"/>
              </a:ext>
            </a:extLst>
          </p:cNvPr>
          <p:cNvSpPr txBox="1">
            <a:spLocks/>
          </p:cNvSpPr>
          <p:nvPr/>
        </p:nvSpPr>
        <p:spPr>
          <a:xfrm>
            <a:off x="459422" y="469124"/>
            <a:ext cx="5322115" cy="690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About Tonya Cooper</a:t>
            </a:r>
            <a:endParaRPr lang="en-US" b="1" dirty="0"/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1412102" y="3322281"/>
            <a:ext cx="2370501" cy="2251320"/>
          </a:xfrm>
          <a:prstGeom prst="ellipse">
            <a:avLst/>
          </a:prstGeom>
          <a:solidFill>
            <a:srgbClr val="DD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Career</a:t>
            </a:r>
          </a:p>
        </p:txBody>
      </p:sp>
      <p:sp>
        <p:nvSpPr>
          <p:cNvPr id="81" name="Oval 80" descr="Second Tier Hierarchy Color Large Circle">
            <a:extLst>
              <a:ext uri="{FF2B5EF4-FFF2-40B4-BE49-F238E27FC236}">
                <a16:creationId xmlns:a16="http://schemas.microsoft.com/office/drawing/2014/main" id="{44864D6A-CDDD-4D60-8619-C1AD786F3FBA}"/>
              </a:ext>
            </a:extLst>
          </p:cNvPr>
          <p:cNvSpPr/>
          <p:nvPr/>
        </p:nvSpPr>
        <p:spPr>
          <a:xfrm>
            <a:off x="7857744" y="4069326"/>
            <a:ext cx="2251320" cy="2251320"/>
          </a:xfrm>
          <a:prstGeom prst="ellipse">
            <a:avLst/>
          </a:prstGeom>
          <a:solidFill>
            <a:srgbClr val="F2F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13" name="Oval 12" descr="Second Tier Hierarchy Color Large Circle">
            <a:extLst>
              <a:ext uri="{FF2B5EF4-FFF2-40B4-BE49-F238E27FC236}">
                <a16:creationId xmlns:a16="http://schemas.microsoft.com/office/drawing/2014/main" id="{43C57E67-C80A-4220-B83F-CD1A2030DFB2}"/>
              </a:ext>
            </a:extLst>
          </p:cNvPr>
          <p:cNvSpPr/>
          <p:nvPr/>
        </p:nvSpPr>
        <p:spPr>
          <a:xfrm>
            <a:off x="7427697" y="537354"/>
            <a:ext cx="2251320" cy="2251320"/>
          </a:xfrm>
          <a:prstGeom prst="ellipse">
            <a:avLst/>
          </a:prstGeom>
          <a:solidFill>
            <a:srgbClr val="FFE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Hobbies</a:t>
            </a:r>
          </a:p>
        </p:txBody>
      </p:sp>
    </p:spTree>
    <p:extLst>
      <p:ext uri="{BB962C8B-B14F-4D97-AF65-F5344CB8AC3E}">
        <p14:creationId xmlns:p14="http://schemas.microsoft.com/office/powerpoint/2010/main" val="37485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20833 0.292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 descr="Second Tier Hierarchy Color Large Circle">
            <a:extLst>
              <a:ext uri="{FF2B5EF4-FFF2-40B4-BE49-F238E27FC236}">
                <a16:creationId xmlns:a16="http://schemas.microsoft.com/office/drawing/2014/main" id="{A4F69744-BE77-4CA9-862A-54E574EE8336}"/>
              </a:ext>
            </a:extLst>
          </p:cNvPr>
          <p:cNvSpPr/>
          <p:nvPr/>
        </p:nvSpPr>
        <p:spPr>
          <a:xfrm>
            <a:off x="1546388" y="4124725"/>
            <a:ext cx="2460685" cy="246068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Hobbies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E32B6E-BE06-42D1-AC23-09772F6A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73" y="4324049"/>
            <a:ext cx="2062036" cy="2062036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335C7A05-E97D-41C8-A3DE-E70896DB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Things I love to do</a:t>
            </a:r>
          </a:p>
        </p:txBody>
      </p:sp>
    </p:spTree>
    <p:extLst>
      <p:ext uri="{BB962C8B-B14F-4D97-AF65-F5344CB8AC3E}">
        <p14:creationId xmlns:p14="http://schemas.microsoft.com/office/powerpoint/2010/main" val="224010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 descr="Second Tier Hierarchy Color Large Circle">
            <a:extLst>
              <a:ext uri="{FF2B5EF4-FFF2-40B4-BE49-F238E27FC236}">
                <a16:creationId xmlns:a16="http://schemas.microsoft.com/office/drawing/2014/main" id="{A4F69744-BE77-4CA9-862A-54E574EE8336}"/>
              </a:ext>
            </a:extLst>
          </p:cNvPr>
          <p:cNvSpPr/>
          <p:nvPr/>
        </p:nvSpPr>
        <p:spPr>
          <a:xfrm>
            <a:off x="1546388" y="4124725"/>
            <a:ext cx="2460685" cy="246068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1330875" y="1284970"/>
            <a:ext cx="2460685" cy="246068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Hobbies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EBEAC-6FA6-4EB4-9877-DA2ABA3B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88" y="1502933"/>
            <a:ext cx="2015995" cy="2014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32B6E-BE06-42D1-AC23-09772F6A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73" y="4324049"/>
            <a:ext cx="2062036" cy="2062036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335C7A05-E97D-41C8-A3DE-E70896DB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Things I love to do</a:t>
            </a:r>
          </a:p>
        </p:txBody>
      </p:sp>
    </p:spTree>
    <p:extLst>
      <p:ext uri="{BB962C8B-B14F-4D97-AF65-F5344CB8AC3E}">
        <p14:creationId xmlns:p14="http://schemas.microsoft.com/office/powerpoint/2010/main" val="107288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 descr="Second Tier Hierarchy Color Large Circle">
            <a:extLst>
              <a:ext uri="{FF2B5EF4-FFF2-40B4-BE49-F238E27FC236}">
                <a16:creationId xmlns:a16="http://schemas.microsoft.com/office/drawing/2014/main" id="{9CD1768A-EC26-4C6A-A57C-E2300589049F}"/>
              </a:ext>
            </a:extLst>
          </p:cNvPr>
          <p:cNvSpPr/>
          <p:nvPr/>
        </p:nvSpPr>
        <p:spPr>
          <a:xfrm>
            <a:off x="8169800" y="4003866"/>
            <a:ext cx="2131806" cy="2131806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78" name="Oval 77" descr="Second Tier Hierarchy Color Large Circle">
            <a:extLst>
              <a:ext uri="{FF2B5EF4-FFF2-40B4-BE49-F238E27FC236}">
                <a16:creationId xmlns:a16="http://schemas.microsoft.com/office/drawing/2014/main" id="{A4F69744-BE77-4CA9-862A-54E574EE8336}"/>
              </a:ext>
            </a:extLst>
          </p:cNvPr>
          <p:cNvSpPr/>
          <p:nvPr/>
        </p:nvSpPr>
        <p:spPr>
          <a:xfrm>
            <a:off x="1546388" y="4124725"/>
            <a:ext cx="2460685" cy="246068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1330875" y="1284970"/>
            <a:ext cx="2460685" cy="246068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Hobbies</a:t>
            </a:r>
          </a:p>
        </p:txBody>
      </p:sp>
      <p:sp>
        <p:nvSpPr>
          <p:cNvPr id="74" name="Oval 73" descr="Second Tier Hierarchy Color Small Circle">
            <a:extLst>
              <a:ext uri="{FF2B5EF4-FFF2-40B4-BE49-F238E27FC236}">
                <a16:creationId xmlns:a16="http://schemas.microsoft.com/office/drawing/2014/main" id="{F74C5EF9-9647-43F7-B54F-97E136BDC2F4}"/>
              </a:ext>
            </a:extLst>
          </p:cNvPr>
          <p:cNvSpPr/>
          <p:nvPr/>
        </p:nvSpPr>
        <p:spPr>
          <a:xfrm>
            <a:off x="9078135" y="5509951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EBEAC-6FA6-4EB4-9877-DA2ABA3B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88" y="1502933"/>
            <a:ext cx="2015995" cy="2014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32B6E-BE06-42D1-AC23-09772F6A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73" y="4324049"/>
            <a:ext cx="2062036" cy="2062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7F93-D918-4A92-8C06-3C8959DF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221" y="4183145"/>
            <a:ext cx="1796952" cy="1803810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335C7A05-E97D-41C8-A3DE-E70896DB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Things I love to do</a:t>
            </a:r>
          </a:p>
        </p:txBody>
      </p:sp>
    </p:spTree>
    <p:extLst>
      <p:ext uri="{BB962C8B-B14F-4D97-AF65-F5344CB8AC3E}">
        <p14:creationId xmlns:p14="http://schemas.microsoft.com/office/powerpoint/2010/main" val="379545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 descr="Second Tier Hierarchy Color Large Circle">
            <a:extLst>
              <a:ext uri="{FF2B5EF4-FFF2-40B4-BE49-F238E27FC236}">
                <a16:creationId xmlns:a16="http://schemas.microsoft.com/office/drawing/2014/main" id="{9CD1768A-EC26-4C6A-A57C-E2300589049F}"/>
              </a:ext>
            </a:extLst>
          </p:cNvPr>
          <p:cNvSpPr/>
          <p:nvPr/>
        </p:nvSpPr>
        <p:spPr>
          <a:xfrm>
            <a:off x="8169800" y="4003866"/>
            <a:ext cx="2131806" cy="2131806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79" name="Oval 78" descr="Second Tier Hierarchy Color Large Circle">
            <a:extLst>
              <a:ext uri="{FF2B5EF4-FFF2-40B4-BE49-F238E27FC236}">
                <a16:creationId xmlns:a16="http://schemas.microsoft.com/office/drawing/2014/main" id="{99530F13-2430-4DB9-9637-7708CFDD87D8}"/>
              </a:ext>
            </a:extLst>
          </p:cNvPr>
          <p:cNvSpPr/>
          <p:nvPr/>
        </p:nvSpPr>
        <p:spPr>
          <a:xfrm>
            <a:off x="7877022" y="567479"/>
            <a:ext cx="2390077" cy="239007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78" name="Oval 77" descr="Second Tier Hierarchy Color Large Circle">
            <a:extLst>
              <a:ext uri="{FF2B5EF4-FFF2-40B4-BE49-F238E27FC236}">
                <a16:creationId xmlns:a16="http://schemas.microsoft.com/office/drawing/2014/main" id="{A4F69744-BE77-4CA9-862A-54E574EE8336}"/>
              </a:ext>
            </a:extLst>
          </p:cNvPr>
          <p:cNvSpPr/>
          <p:nvPr/>
        </p:nvSpPr>
        <p:spPr>
          <a:xfrm>
            <a:off x="1546388" y="4124725"/>
            <a:ext cx="2460685" cy="246068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1330875" y="1284970"/>
            <a:ext cx="2460685" cy="246068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rgbClr val="FFE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Hobbies</a:t>
            </a:r>
          </a:p>
        </p:txBody>
      </p:sp>
      <p:sp>
        <p:nvSpPr>
          <p:cNvPr id="74" name="Oval 73" descr="Second Tier Hierarchy Color Small Circle">
            <a:extLst>
              <a:ext uri="{FF2B5EF4-FFF2-40B4-BE49-F238E27FC236}">
                <a16:creationId xmlns:a16="http://schemas.microsoft.com/office/drawing/2014/main" id="{F74C5EF9-9647-43F7-B54F-97E136BDC2F4}"/>
              </a:ext>
            </a:extLst>
          </p:cNvPr>
          <p:cNvSpPr/>
          <p:nvPr/>
        </p:nvSpPr>
        <p:spPr>
          <a:xfrm>
            <a:off x="9078135" y="5509951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B4675-4869-4DA8-BF38-DC43FAA0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624" y="763081"/>
            <a:ext cx="2011021" cy="201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EBEAC-6FA6-4EB4-9877-DA2ABA3B9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388" y="1502933"/>
            <a:ext cx="2015995" cy="2014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32B6E-BE06-42D1-AC23-09772F6A2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73" y="4324049"/>
            <a:ext cx="2062036" cy="2062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7F93-D918-4A92-8C06-3C8959DFB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221" y="4183145"/>
            <a:ext cx="1796952" cy="1803810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335C7A05-E97D-41C8-A3DE-E70896DB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Things I love to do</a:t>
            </a:r>
          </a:p>
        </p:txBody>
      </p:sp>
    </p:spTree>
    <p:extLst>
      <p:ext uri="{BB962C8B-B14F-4D97-AF65-F5344CB8AC3E}">
        <p14:creationId xmlns:p14="http://schemas.microsoft.com/office/powerpoint/2010/main" val="9897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9A430E9-8213-48CF-990F-7F50B2A3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About Tonya Cooper</a:t>
            </a:r>
          </a:p>
        </p:txBody>
      </p:sp>
      <p:sp>
        <p:nvSpPr>
          <p:cNvPr id="81" name="Oval 80" descr="Second Tier Hierarchy Color Large Circle">
            <a:extLst>
              <a:ext uri="{FF2B5EF4-FFF2-40B4-BE49-F238E27FC236}">
                <a16:creationId xmlns:a16="http://schemas.microsoft.com/office/drawing/2014/main" id="{44864D6A-CDDD-4D60-8619-C1AD786F3FBA}"/>
              </a:ext>
            </a:extLst>
          </p:cNvPr>
          <p:cNvSpPr/>
          <p:nvPr/>
        </p:nvSpPr>
        <p:spPr>
          <a:xfrm>
            <a:off x="7857744" y="4069326"/>
            <a:ext cx="2251320" cy="2251320"/>
          </a:xfrm>
          <a:prstGeom prst="ellipse">
            <a:avLst/>
          </a:prstGeom>
          <a:solidFill>
            <a:srgbClr val="F2F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Family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76B4B-2646-4322-821A-430DC0BA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1" y="2698064"/>
            <a:ext cx="1854075" cy="1854559"/>
          </a:xfrm>
          <a:prstGeom prst="rect">
            <a:avLst/>
          </a:prstGeom>
        </p:spPr>
      </p:pic>
      <p:sp>
        <p:nvSpPr>
          <p:cNvPr id="13" name="Oval 12" descr="Second Tier Hierarchy Color Large Circle">
            <a:extLst>
              <a:ext uri="{FF2B5EF4-FFF2-40B4-BE49-F238E27FC236}">
                <a16:creationId xmlns:a16="http://schemas.microsoft.com/office/drawing/2014/main" id="{EAD547E2-7865-4B3B-8FC4-A4D8E78C0BFA}"/>
              </a:ext>
            </a:extLst>
          </p:cNvPr>
          <p:cNvSpPr/>
          <p:nvPr/>
        </p:nvSpPr>
        <p:spPr>
          <a:xfrm>
            <a:off x="1412102" y="3322281"/>
            <a:ext cx="2370501" cy="2251320"/>
          </a:xfrm>
          <a:prstGeom prst="ellipse">
            <a:avLst/>
          </a:prstGeom>
          <a:solidFill>
            <a:srgbClr val="DD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Career</a:t>
            </a:r>
          </a:p>
        </p:txBody>
      </p:sp>
      <p:sp>
        <p:nvSpPr>
          <p:cNvPr id="14" name="Oval 13" descr="Second Tier Hierarchy Color Large Circle">
            <a:extLst>
              <a:ext uri="{FF2B5EF4-FFF2-40B4-BE49-F238E27FC236}">
                <a16:creationId xmlns:a16="http://schemas.microsoft.com/office/drawing/2014/main" id="{51D67455-4B5E-4017-87C4-38718080FF61}"/>
              </a:ext>
            </a:extLst>
          </p:cNvPr>
          <p:cNvSpPr/>
          <p:nvPr/>
        </p:nvSpPr>
        <p:spPr>
          <a:xfrm>
            <a:off x="7427697" y="537354"/>
            <a:ext cx="2251320" cy="2251320"/>
          </a:xfrm>
          <a:prstGeom prst="ellipse">
            <a:avLst/>
          </a:prstGeom>
          <a:solidFill>
            <a:srgbClr val="FFE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Hobbies</a:t>
            </a:r>
          </a:p>
        </p:txBody>
      </p:sp>
    </p:spTree>
    <p:extLst>
      <p:ext uri="{BB962C8B-B14F-4D97-AF65-F5344CB8AC3E}">
        <p14:creationId xmlns:p14="http://schemas.microsoft.com/office/powerpoint/2010/main" val="19673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28021 -0.11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 descr="Second Tier Hierarchy Color Large Circle">
            <a:extLst>
              <a:ext uri="{FF2B5EF4-FFF2-40B4-BE49-F238E27FC236}">
                <a16:creationId xmlns:a16="http://schemas.microsoft.com/office/drawing/2014/main" id="{265A931D-E9E3-48A7-A14C-787DFDFDE3E0}"/>
              </a:ext>
            </a:extLst>
          </p:cNvPr>
          <p:cNvSpPr/>
          <p:nvPr/>
        </p:nvSpPr>
        <p:spPr>
          <a:xfrm>
            <a:off x="7995710" y="3429000"/>
            <a:ext cx="2919412" cy="2972261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>
                <a:solidFill>
                  <a:schemeClr val="tx1"/>
                </a:solidFill>
              </a:rPr>
              <a:t>Conferences</a:t>
            </a:r>
          </a:p>
        </p:txBody>
      </p:sp>
      <p:sp>
        <p:nvSpPr>
          <p:cNvPr id="79" name="Oval 78" descr="Second Tier Hierarchy Color Large Circle">
            <a:extLst>
              <a:ext uri="{FF2B5EF4-FFF2-40B4-BE49-F238E27FC236}">
                <a16:creationId xmlns:a16="http://schemas.microsoft.com/office/drawing/2014/main" id="{99530F13-2430-4DB9-9637-7708CFDD87D8}"/>
              </a:ext>
            </a:extLst>
          </p:cNvPr>
          <p:cNvSpPr/>
          <p:nvPr/>
        </p:nvSpPr>
        <p:spPr>
          <a:xfrm>
            <a:off x="7585992" y="565246"/>
            <a:ext cx="2292729" cy="2131061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Quicken Loans</a:t>
            </a:r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1276878" y="2127338"/>
            <a:ext cx="2460685" cy="2460685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Software</a:t>
            </a:r>
          </a:p>
          <a:p>
            <a:pPr algn="ctr"/>
            <a:r>
              <a:rPr lang="en-ZA" sz="3200" dirty="0">
                <a:solidFill>
                  <a:schemeClr val="tx1"/>
                </a:solidFill>
              </a:rPr>
              <a:t>Engineer</a:t>
            </a:r>
          </a:p>
        </p:txBody>
      </p:sp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Career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8F0D54D-90F7-4F99-8E94-27481BA26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About Tonya Cooper</a:t>
            </a:r>
          </a:p>
        </p:txBody>
      </p:sp>
    </p:spTree>
    <p:extLst>
      <p:ext uri="{BB962C8B-B14F-4D97-AF65-F5344CB8AC3E}">
        <p14:creationId xmlns:p14="http://schemas.microsoft.com/office/powerpoint/2010/main" val="13327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76B4B-2646-4322-821A-430DC0BA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1" y="2698064"/>
            <a:ext cx="1854075" cy="1854559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62905D03-ED2F-4347-938A-1033779B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196061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9A430E9-8213-48CF-990F-7F50B2A3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Thank you!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76B4B-2646-4322-821A-430DC0BA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1" y="2698064"/>
            <a:ext cx="1854075" cy="18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9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76B4B-2646-4322-821A-430DC0BA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1" y="2698064"/>
            <a:ext cx="1854075" cy="1854559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4F7979F6-87A4-4F74-B8BD-91FB2B72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Basics</a:t>
            </a:r>
          </a:p>
        </p:txBody>
      </p:sp>
      <p:sp>
        <p:nvSpPr>
          <p:cNvPr id="16" name="Oval 15" descr="Second Tier Hierarchy Color Large Circle">
            <a:extLst>
              <a:ext uri="{FF2B5EF4-FFF2-40B4-BE49-F238E27FC236}">
                <a16:creationId xmlns:a16="http://schemas.microsoft.com/office/drawing/2014/main" id="{2025F3FC-4AF2-4C59-AF2F-A643A54B8C1F}"/>
              </a:ext>
            </a:extLst>
          </p:cNvPr>
          <p:cNvSpPr/>
          <p:nvPr/>
        </p:nvSpPr>
        <p:spPr>
          <a:xfrm>
            <a:off x="8588891" y="4241563"/>
            <a:ext cx="1715474" cy="17154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39 years old</a:t>
            </a:r>
          </a:p>
        </p:txBody>
      </p:sp>
    </p:spTree>
    <p:extLst>
      <p:ext uri="{BB962C8B-B14F-4D97-AF65-F5344CB8AC3E}">
        <p14:creationId xmlns:p14="http://schemas.microsoft.com/office/powerpoint/2010/main" val="210866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76B4B-2646-4322-821A-430DC0BA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1" y="2698064"/>
            <a:ext cx="1854075" cy="1854559"/>
          </a:xfrm>
          <a:prstGeom prst="rect">
            <a:avLst/>
          </a:prstGeom>
        </p:spPr>
      </p:pic>
      <p:sp>
        <p:nvSpPr>
          <p:cNvPr id="79" name="Oval 78" descr="Second Tier Hierarchy Color Large Circle">
            <a:extLst>
              <a:ext uri="{FF2B5EF4-FFF2-40B4-BE49-F238E27FC236}">
                <a16:creationId xmlns:a16="http://schemas.microsoft.com/office/drawing/2014/main" id="{99530F13-2430-4DB9-9637-7708CFDD87D8}"/>
              </a:ext>
            </a:extLst>
          </p:cNvPr>
          <p:cNvSpPr/>
          <p:nvPr/>
        </p:nvSpPr>
        <p:spPr>
          <a:xfrm>
            <a:off x="8754560" y="522399"/>
            <a:ext cx="1998177" cy="19981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From </a:t>
            </a:r>
          </a:p>
          <a:p>
            <a:pPr algn="ctr"/>
            <a:r>
              <a:rPr lang="en-ZA" dirty="0">
                <a:solidFill>
                  <a:schemeClr val="tx1"/>
                </a:solidFill>
              </a:rPr>
              <a:t>Kent City, MI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00507B40-41F1-4D22-AEDA-558F7C44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Basics</a:t>
            </a:r>
          </a:p>
        </p:txBody>
      </p:sp>
      <p:sp>
        <p:nvSpPr>
          <p:cNvPr id="18" name="Oval 17" descr="Second Tier Hierarchy Color Large Circle">
            <a:extLst>
              <a:ext uri="{FF2B5EF4-FFF2-40B4-BE49-F238E27FC236}">
                <a16:creationId xmlns:a16="http://schemas.microsoft.com/office/drawing/2014/main" id="{B8DF15C1-7A88-45FD-AB14-C66FF8D13F31}"/>
              </a:ext>
            </a:extLst>
          </p:cNvPr>
          <p:cNvSpPr/>
          <p:nvPr/>
        </p:nvSpPr>
        <p:spPr>
          <a:xfrm>
            <a:off x="8588891" y="4241563"/>
            <a:ext cx="1715474" cy="17154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39 years old</a:t>
            </a:r>
          </a:p>
        </p:txBody>
      </p:sp>
    </p:spTree>
    <p:extLst>
      <p:ext uri="{BB962C8B-B14F-4D97-AF65-F5344CB8AC3E}">
        <p14:creationId xmlns:p14="http://schemas.microsoft.com/office/powerpoint/2010/main" val="174193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-0.30586 0.3125 L -0.30586 0.31319 " pathEditMode="relative" rAng="0" ptsTypes="AAA">
                                      <p:cBhvr>
                                        <p:cTn id="6" dur="1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99" y="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046436" y="269647"/>
            <a:ext cx="6301344" cy="63013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1" name="Oval 70" descr="Second Tier Hierarchy Color Small Circle">
            <a:extLst>
              <a:ext uri="{FF2B5EF4-FFF2-40B4-BE49-F238E27FC236}">
                <a16:creationId xmlns:a16="http://schemas.microsoft.com/office/drawing/2014/main" id="{4B1786F3-631A-4BEE-8323-68AB581BC49E}"/>
              </a:ext>
            </a:extLst>
          </p:cNvPr>
          <p:cNvSpPr/>
          <p:nvPr/>
        </p:nvSpPr>
        <p:spPr>
          <a:xfrm>
            <a:off x="352677" y="4181580"/>
            <a:ext cx="213490" cy="2134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8" name="Oval 107" descr="Third Tier Hierarchy Color Connectors">
            <a:extLst>
              <a:ext uri="{FF2B5EF4-FFF2-40B4-BE49-F238E27FC236}">
                <a16:creationId xmlns:a16="http://schemas.microsoft.com/office/drawing/2014/main" id="{3D4169F2-589F-4BCC-9E24-FF0760B9A064}"/>
              </a:ext>
            </a:extLst>
          </p:cNvPr>
          <p:cNvSpPr/>
          <p:nvPr/>
        </p:nvSpPr>
        <p:spPr>
          <a:xfrm>
            <a:off x="755890" y="4069326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9" name="Oval 108" descr="Third Tier Hierarchy Color Connectors">
            <a:extLst>
              <a:ext uri="{FF2B5EF4-FFF2-40B4-BE49-F238E27FC236}">
                <a16:creationId xmlns:a16="http://schemas.microsoft.com/office/drawing/2014/main" id="{2E67447B-A1BE-4C7F-841C-1D52C3E335AD}"/>
              </a:ext>
            </a:extLst>
          </p:cNvPr>
          <p:cNvSpPr/>
          <p:nvPr/>
        </p:nvSpPr>
        <p:spPr>
          <a:xfrm>
            <a:off x="607900" y="3742740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32735-0A74-481D-9091-99088D05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711" y="657815"/>
            <a:ext cx="5542370" cy="5542370"/>
          </a:xfrm>
          <a:prstGeom prst="rect">
            <a:avLst/>
          </a:prstGeom>
        </p:spPr>
      </p:pic>
      <p:sp>
        <p:nvSpPr>
          <p:cNvPr id="24" name="Oval 23" descr="Second Tier Hierarchy Color Large Circle">
            <a:extLst>
              <a:ext uri="{FF2B5EF4-FFF2-40B4-BE49-F238E27FC236}">
                <a16:creationId xmlns:a16="http://schemas.microsoft.com/office/drawing/2014/main" id="{0C643056-F2DB-4271-B777-4C36F5911946}"/>
              </a:ext>
            </a:extLst>
          </p:cNvPr>
          <p:cNvSpPr/>
          <p:nvPr/>
        </p:nvSpPr>
        <p:spPr>
          <a:xfrm>
            <a:off x="9562921" y="1105980"/>
            <a:ext cx="1993095" cy="19930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Named for James Kent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6" name="Oval 25" descr="Second Tier Hierarchy Color Large Circle">
            <a:extLst>
              <a:ext uri="{FF2B5EF4-FFF2-40B4-BE49-F238E27FC236}">
                <a16:creationId xmlns:a16="http://schemas.microsoft.com/office/drawing/2014/main" id="{F999206B-974F-4D1B-9803-2BCD39CA5CA9}"/>
              </a:ext>
            </a:extLst>
          </p:cNvPr>
          <p:cNvSpPr/>
          <p:nvPr/>
        </p:nvSpPr>
        <p:spPr>
          <a:xfrm>
            <a:off x="1956985" y="4836608"/>
            <a:ext cx="1752855" cy="17528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Population 1,022</a:t>
            </a:r>
          </a:p>
        </p:txBody>
      </p:sp>
      <p:sp>
        <p:nvSpPr>
          <p:cNvPr id="27" name="Oval 26" descr="Second Tier Hierarchy Color Large Circle">
            <a:extLst>
              <a:ext uri="{FF2B5EF4-FFF2-40B4-BE49-F238E27FC236}">
                <a16:creationId xmlns:a16="http://schemas.microsoft.com/office/drawing/2014/main" id="{C1751812-A336-4DFB-826E-31F66363988E}"/>
              </a:ext>
            </a:extLst>
          </p:cNvPr>
          <p:cNvSpPr/>
          <p:nvPr/>
        </p:nvSpPr>
        <p:spPr>
          <a:xfrm>
            <a:off x="901065" y="304750"/>
            <a:ext cx="2460685" cy="24606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Median income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</a:rPr>
              <a:t>Males: $33,750 Females: $24,167</a:t>
            </a:r>
            <a:endParaRPr lang="en-ZA" sz="1700" dirty="0">
              <a:solidFill>
                <a:schemeClr val="tx1"/>
              </a:solidFill>
            </a:endParaRPr>
          </a:p>
        </p:txBody>
      </p:sp>
      <p:sp>
        <p:nvSpPr>
          <p:cNvPr id="17" name="Oval 16" descr="Second Tier Hierarchy Color Large Circle">
            <a:extLst>
              <a:ext uri="{FF2B5EF4-FFF2-40B4-BE49-F238E27FC236}">
                <a16:creationId xmlns:a16="http://schemas.microsoft.com/office/drawing/2014/main" id="{DC9C9AA6-898C-4C98-A448-90E9D3723573}"/>
              </a:ext>
            </a:extLst>
          </p:cNvPr>
          <p:cNvSpPr/>
          <p:nvPr/>
        </p:nvSpPr>
        <p:spPr>
          <a:xfrm>
            <a:off x="9253068" y="3971613"/>
            <a:ext cx="2460685" cy="24606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7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34279-C772-4B1E-A67D-3BDD9497E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476" y="4159332"/>
            <a:ext cx="2058601" cy="2055560"/>
          </a:xfrm>
          <a:prstGeom prst="rect">
            <a:avLst/>
          </a:prstGeom>
        </p:spPr>
      </p:pic>
      <p:sp>
        <p:nvSpPr>
          <p:cNvPr id="20" name="Oval 19" descr="Second Tier Hierarchy Color Large Circle">
            <a:extLst>
              <a:ext uri="{FF2B5EF4-FFF2-40B4-BE49-F238E27FC236}">
                <a16:creationId xmlns:a16="http://schemas.microsoft.com/office/drawing/2014/main" id="{95CFF28D-B32B-4C30-88DE-88BD7516878B}"/>
              </a:ext>
            </a:extLst>
          </p:cNvPr>
          <p:cNvSpPr/>
          <p:nvPr/>
        </p:nvSpPr>
        <p:spPr>
          <a:xfrm>
            <a:off x="273843" y="2750507"/>
            <a:ext cx="2460685" cy="24606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7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93F93-23E9-46A4-8252-8B615CF8B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84" y="2926338"/>
            <a:ext cx="2094421" cy="20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76B4B-2646-4322-821A-430DC0BA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1" y="2698064"/>
            <a:ext cx="1854075" cy="1854559"/>
          </a:xfrm>
          <a:prstGeom prst="rect">
            <a:avLst/>
          </a:prstGeom>
        </p:spPr>
      </p:pic>
      <p:sp>
        <p:nvSpPr>
          <p:cNvPr id="20" name="Oval 19" descr="Second Tier Hierarchy Color Large Circle">
            <a:extLst>
              <a:ext uri="{FF2B5EF4-FFF2-40B4-BE49-F238E27FC236}">
                <a16:creationId xmlns:a16="http://schemas.microsoft.com/office/drawing/2014/main" id="{E1BB9374-47BA-4A5E-927D-22E0E287D108}"/>
              </a:ext>
            </a:extLst>
          </p:cNvPr>
          <p:cNvSpPr/>
          <p:nvPr/>
        </p:nvSpPr>
        <p:spPr>
          <a:xfrm>
            <a:off x="8588891" y="4241563"/>
            <a:ext cx="1715474" cy="17154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39 years old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54BA29CB-E8BE-4A47-AD63-AB216B1AA65D}"/>
              </a:ext>
            </a:extLst>
          </p:cNvPr>
          <p:cNvSpPr txBox="1">
            <a:spLocks/>
          </p:cNvSpPr>
          <p:nvPr/>
        </p:nvSpPr>
        <p:spPr>
          <a:xfrm>
            <a:off x="459422" y="469124"/>
            <a:ext cx="5322115" cy="690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Basics</a:t>
            </a:r>
            <a:endParaRPr lang="en-US" b="1" dirty="0"/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803910" y="1780878"/>
            <a:ext cx="2460685" cy="24606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Live</a:t>
            </a:r>
          </a:p>
          <a:p>
            <a:pPr algn="ctr"/>
            <a:r>
              <a:rPr lang="en-ZA" dirty="0">
                <a:solidFill>
                  <a:schemeClr val="tx1"/>
                </a:solidFill>
              </a:rPr>
              <a:t>Grand Rapids, MI</a:t>
            </a:r>
          </a:p>
        </p:txBody>
      </p:sp>
      <p:sp>
        <p:nvSpPr>
          <p:cNvPr id="17" name="Oval 16" descr="Second Tier Hierarchy Color Large Circle">
            <a:extLst>
              <a:ext uri="{FF2B5EF4-FFF2-40B4-BE49-F238E27FC236}">
                <a16:creationId xmlns:a16="http://schemas.microsoft.com/office/drawing/2014/main" id="{59323BAF-F644-4997-B768-CDAE23883AE8}"/>
              </a:ext>
            </a:extLst>
          </p:cNvPr>
          <p:cNvSpPr/>
          <p:nvPr/>
        </p:nvSpPr>
        <p:spPr>
          <a:xfrm>
            <a:off x="8754560" y="522399"/>
            <a:ext cx="1998177" cy="19981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From </a:t>
            </a:r>
          </a:p>
          <a:p>
            <a:pPr algn="ctr"/>
            <a:r>
              <a:rPr lang="en-ZA" dirty="0">
                <a:solidFill>
                  <a:schemeClr val="tx1"/>
                </a:solidFill>
              </a:rPr>
              <a:t>Kent City, MI</a:t>
            </a:r>
          </a:p>
        </p:txBody>
      </p:sp>
    </p:spTree>
    <p:extLst>
      <p:ext uri="{BB962C8B-B14F-4D97-AF65-F5344CB8AC3E}">
        <p14:creationId xmlns:p14="http://schemas.microsoft.com/office/powerpoint/2010/main" val="283012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0.3332 0.10069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046436" y="269647"/>
            <a:ext cx="6301344" cy="63013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3" name="Oval 72" descr="Second Tier Hierarchy Color Small Circle">
            <a:extLst>
              <a:ext uri="{FF2B5EF4-FFF2-40B4-BE49-F238E27FC236}">
                <a16:creationId xmlns:a16="http://schemas.microsoft.com/office/drawing/2014/main" id="{D13F3AC2-C134-452A-A575-2AEDD5FDD44A}"/>
              </a:ext>
            </a:extLst>
          </p:cNvPr>
          <p:cNvSpPr/>
          <p:nvPr/>
        </p:nvSpPr>
        <p:spPr>
          <a:xfrm>
            <a:off x="10056213" y="4395070"/>
            <a:ext cx="213490" cy="2134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5" name="Oval 74" descr="Second Tier Hierarchy Color Small Circle">
            <a:extLst>
              <a:ext uri="{FF2B5EF4-FFF2-40B4-BE49-F238E27FC236}">
                <a16:creationId xmlns:a16="http://schemas.microsoft.com/office/drawing/2014/main" id="{B6143EC5-1312-45C8-8A63-08B7FD81AEEC}"/>
              </a:ext>
            </a:extLst>
          </p:cNvPr>
          <p:cNvSpPr/>
          <p:nvPr/>
        </p:nvSpPr>
        <p:spPr>
          <a:xfrm>
            <a:off x="11177824" y="4158916"/>
            <a:ext cx="213490" cy="213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8" name="Oval 107" descr="Third Tier Hierarchy Color Connectors">
            <a:extLst>
              <a:ext uri="{FF2B5EF4-FFF2-40B4-BE49-F238E27FC236}">
                <a16:creationId xmlns:a16="http://schemas.microsoft.com/office/drawing/2014/main" id="{3D4169F2-589F-4BCC-9E24-FF0760B9A064}"/>
              </a:ext>
            </a:extLst>
          </p:cNvPr>
          <p:cNvSpPr/>
          <p:nvPr/>
        </p:nvSpPr>
        <p:spPr>
          <a:xfrm>
            <a:off x="755890" y="4069326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9" name="Oval 108" descr="Third Tier Hierarchy Color Connectors">
            <a:extLst>
              <a:ext uri="{FF2B5EF4-FFF2-40B4-BE49-F238E27FC236}">
                <a16:creationId xmlns:a16="http://schemas.microsoft.com/office/drawing/2014/main" id="{2E67447B-A1BE-4C7F-841C-1D52C3E335AD}"/>
              </a:ext>
            </a:extLst>
          </p:cNvPr>
          <p:cNvSpPr/>
          <p:nvPr/>
        </p:nvSpPr>
        <p:spPr>
          <a:xfrm>
            <a:off x="607900" y="3742740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9" name="Oval 118" descr="Third Tier Hierarchy Color Connectors">
            <a:extLst>
              <a:ext uri="{FF2B5EF4-FFF2-40B4-BE49-F238E27FC236}">
                <a16:creationId xmlns:a16="http://schemas.microsoft.com/office/drawing/2014/main" id="{8A0D58C4-E3D8-4575-8BF0-37F45BB95AE4}"/>
              </a:ext>
            </a:extLst>
          </p:cNvPr>
          <p:cNvSpPr/>
          <p:nvPr/>
        </p:nvSpPr>
        <p:spPr>
          <a:xfrm>
            <a:off x="10387080" y="4548081"/>
            <a:ext cx="82310" cy="823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32735-0A74-481D-9091-99088D05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711" y="657815"/>
            <a:ext cx="5542370" cy="5542370"/>
          </a:xfrm>
          <a:prstGeom prst="rect">
            <a:avLst/>
          </a:prstGeom>
        </p:spPr>
      </p:pic>
      <p:sp>
        <p:nvSpPr>
          <p:cNvPr id="24" name="Oval 23" descr="Second Tier Hierarchy Color Large Circle">
            <a:extLst>
              <a:ext uri="{FF2B5EF4-FFF2-40B4-BE49-F238E27FC236}">
                <a16:creationId xmlns:a16="http://schemas.microsoft.com/office/drawing/2014/main" id="{0C643056-F2DB-4271-B777-4C36F5911946}"/>
              </a:ext>
            </a:extLst>
          </p:cNvPr>
          <p:cNvSpPr/>
          <p:nvPr/>
        </p:nvSpPr>
        <p:spPr>
          <a:xfrm>
            <a:off x="9145564" y="287009"/>
            <a:ext cx="2752930" cy="26972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Furniture City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Beer City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ArtPrize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5BDB2-AD0C-4595-9325-4AF5EC93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711" y="657815"/>
            <a:ext cx="5542370" cy="5542370"/>
          </a:xfrm>
          <a:prstGeom prst="rect">
            <a:avLst/>
          </a:prstGeom>
        </p:spPr>
      </p:pic>
      <p:sp>
        <p:nvSpPr>
          <p:cNvPr id="26" name="Oval 25" descr="Second Tier Hierarchy Color Large Circle">
            <a:extLst>
              <a:ext uri="{FF2B5EF4-FFF2-40B4-BE49-F238E27FC236}">
                <a16:creationId xmlns:a16="http://schemas.microsoft.com/office/drawing/2014/main" id="{F999206B-974F-4D1B-9803-2BCD39CA5CA9}"/>
              </a:ext>
            </a:extLst>
          </p:cNvPr>
          <p:cNvSpPr/>
          <p:nvPr/>
        </p:nvSpPr>
        <p:spPr>
          <a:xfrm>
            <a:off x="1980466" y="4861343"/>
            <a:ext cx="1708710" cy="1708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Population 198,000</a:t>
            </a:r>
          </a:p>
        </p:txBody>
      </p:sp>
      <p:sp>
        <p:nvSpPr>
          <p:cNvPr id="18" name="Oval 17" descr="Second Tier Hierarchy Color Large Circle">
            <a:extLst>
              <a:ext uri="{FF2B5EF4-FFF2-40B4-BE49-F238E27FC236}">
                <a16:creationId xmlns:a16="http://schemas.microsoft.com/office/drawing/2014/main" id="{E70294A7-0482-4979-879D-C835857D194D}"/>
              </a:ext>
            </a:extLst>
          </p:cNvPr>
          <p:cNvSpPr/>
          <p:nvPr/>
        </p:nvSpPr>
        <p:spPr>
          <a:xfrm>
            <a:off x="9184880" y="3577087"/>
            <a:ext cx="2752930" cy="26972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14EB4-48AE-4B01-9470-4B1034E3F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288" y="3756573"/>
            <a:ext cx="2339821" cy="2339821"/>
          </a:xfrm>
          <a:prstGeom prst="rect">
            <a:avLst/>
          </a:prstGeom>
        </p:spPr>
      </p:pic>
      <p:sp>
        <p:nvSpPr>
          <p:cNvPr id="28" name="Oval 27" descr="Second Tier Hierarchy Color Large Circle">
            <a:extLst>
              <a:ext uri="{FF2B5EF4-FFF2-40B4-BE49-F238E27FC236}">
                <a16:creationId xmlns:a16="http://schemas.microsoft.com/office/drawing/2014/main" id="{5F92315D-B26D-44FA-95B2-8A1FBE977124}"/>
              </a:ext>
            </a:extLst>
          </p:cNvPr>
          <p:cNvSpPr/>
          <p:nvPr/>
        </p:nvSpPr>
        <p:spPr>
          <a:xfrm>
            <a:off x="857215" y="343762"/>
            <a:ext cx="2415817" cy="24158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Median income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Males: $33,750 Females: $24,167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9" name="Oval 28" descr="Second Tier Hierarchy Color Large Circle">
            <a:extLst>
              <a:ext uri="{FF2B5EF4-FFF2-40B4-BE49-F238E27FC236}">
                <a16:creationId xmlns:a16="http://schemas.microsoft.com/office/drawing/2014/main" id="{DDFA0718-C8ED-495D-AAB0-2686F07A900E}"/>
              </a:ext>
            </a:extLst>
          </p:cNvPr>
          <p:cNvSpPr/>
          <p:nvPr/>
        </p:nvSpPr>
        <p:spPr>
          <a:xfrm>
            <a:off x="329262" y="2789448"/>
            <a:ext cx="2415817" cy="24158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AA46A-7D8B-4937-8327-998FE42E4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29" y="2984281"/>
            <a:ext cx="2005281" cy="20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76B4B-2646-4322-821A-430DC0BA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1" y="2698064"/>
            <a:ext cx="1854075" cy="1854559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EE4F3B8-4137-4564-B95D-670FC082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About Tonya Cooper</a:t>
            </a:r>
          </a:p>
        </p:txBody>
      </p:sp>
      <p:sp>
        <p:nvSpPr>
          <p:cNvPr id="81" name="Oval 80" descr="Second Tier Hierarchy Color Large Circle">
            <a:extLst>
              <a:ext uri="{FF2B5EF4-FFF2-40B4-BE49-F238E27FC236}">
                <a16:creationId xmlns:a16="http://schemas.microsoft.com/office/drawing/2014/main" id="{44864D6A-CDDD-4D60-8619-C1AD786F3FBA}"/>
              </a:ext>
            </a:extLst>
          </p:cNvPr>
          <p:cNvSpPr/>
          <p:nvPr/>
        </p:nvSpPr>
        <p:spPr>
          <a:xfrm>
            <a:off x="7857744" y="4069326"/>
            <a:ext cx="2251320" cy="2251320"/>
          </a:xfrm>
          <a:prstGeom prst="ellipse">
            <a:avLst/>
          </a:prstGeom>
          <a:solidFill>
            <a:srgbClr val="F2F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9" name="Oval 8" descr="Second Tier Hierarchy Color Large Circle">
            <a:extLst>
              <a:ext uri="{FF2B5EF4-FFF2-40B4-BE49-F238E27FC236}">
                <a16:creationId xmlns:a16="http://schemas.microsoft.com/office/drawing/2014/main" id="{6E174341-8198-44AD-94B5-646438AFFC68}"/>
              </a:ext>
            </a:extLst>
          </p:cNvPr>
          <p:cNvSpPr/>
          <p:nvPr/>
        </p:nvSpPr>
        <p:spPr>
          <a:xfrm>
            <a:off x="1412102" y="3322281"/>
            <a:ext cx="2370501" cy="2251320"/>
          </a:xfrm>
          <a:prstGeom prst="ellipse">
            <a:avLst/>
          </a:prstGeom>
          <a:solidFill>
            <a:srgbClr val="DD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Career</a:t>
            </a:r>
          </a:p>
        </p:txBody>
      </p:sp>
      <p:sp>
        <p:nvSpPr>
          <p:cNvPr id="10" name="Oval 9" descr="Second Tier Hierarchy Color Large Circle">
            <a:extLst>
              <a:ext uri="{FF2B5EF4-FFF2-40B4-BE49-F238E27FC236}">
                <a16:creationId xmlns:a16="http://schemas.microsoft.com/office/drawing/2014/main" id="{78AE5BB4-F196-4A10-8BD1-9D29BCEFC577}"/>
              </a:ext>
            </a:extLst>
          </p:cNvPr>
          <p:cNvSpPr/>
          <p:nvPr/>
        </p:nvSpPr>
        <p:spPr>
          <a:xfrm>
            <a:off x="7427697" y="537354"/>
            <a:ext cx="2251320" cy="2251320"/>
          </a:xfrm>
          <a:prstGeom prst="ellipse">
            <a:avLst/>
          </a:prstGeom>
          <a:solidFill>
            <a:srgbClr val="FFE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Hobbies</a:t>
            </a:r>
          </a:p>
        </p:txBody>
      </p:sp>
    </p:spTree>
    <p:extLst>
      <p:ext uri="{BB962C8B-B14F-4D97-AF65-F5344CB8AC3E}">
        <p14:creationId xmlns:p14="http://schemas.microsoft.com/office/powerpoint/2010/main" val="35720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23685 -0.2280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49" y="-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476007" y="1091772"/>
            <a:ext cx="5067141" cy="5067141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1670509" y="1386075"/>
            <a:ext cx="2460685" cy="246068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200" dirty="0">
              <a:solidFill>
                <a:schemeClr val="tx1"/>
              </a:solidFill>
            </a:endParaRPr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554976" y="2165638"/>
            <a:ext cx="2919412" cy="2919412"/>
          </a:xfrm>
          <a:prstGeom prst="ellipse">
            <a:avLst/>
          </a:prstGeom>
          <a:solidFill>
            <a:srgbClr val="F2F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>
                <a:solidFill>
                  <a:schemeClr val="tx1"/>
                </a:solidFill>
              </a:rPr>
              <a:t>Family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DB17A83-02E1-42AC-989A-036C78D5E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538" y="1535893"/>
            <a:ext cx="2098924" cy="2100591"/>
          </a:xfrm>
          <a:prstGeom prst="rect">
            <a:avLst/>
          </a:prstGeom>
        </p:spPr>
      </p:pic>
      <p:sp>
        <p:nvSpPr>
          <p:cNvPr id="31" name="Title 3">
            <a:extLst>
              <a:ext uri="{FF2B5EF4-FFF2-40B4-BE49-F238E27FC236}">
                <a16:creationId xmlns:a16="http://schemas.microsoft.com/office/drawing/2014/main" id="{ABAB0914-2215-40E4-9188-BE6C23B3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469124"/>
            <a:ext cx="5322115" cy="690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My People</a:t>
            </a:r>
          </a:p>
        </p:txBody>
      </p:sp>
    </p:spTree>
    <p:extLst>
      <p:ext uri="{BB962C8B-B14F-4D97-AF65-F5344CB8AC3E}">
        <p14:creationId xmlns:p14="http://schemas.microsoft.com/office/powerpoint/2010/main" val="285718368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05 Org Charts_SB - v3" id="{C7A2A1CB-BD6F-4D04-BDA2-14EEC2B045F3}" vid="{B9ABF998-2523-4DA4-872A-E67D3A94A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D155B8-CF3B-40B2-A199-B2D809AA5FF7}">
  <ds:schemaRefs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E9C3DF-B2B9-4914-B6CE-846E16DA57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6D1C34-E5C8-4E3C-9110-4CAD839A80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 organization chart</Template>
  <TotalTime>0</TotalTime>
  <Words>566</Words>
  <Application>Microsoft Office PowerPoint</Application>
  <PresentationFormat>Widescreen</PresentationFormat>
  <Paragraphs>90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Calibri</vt:lpstr>
      <vt:lpstr>Corbel</vt:lpstr>
      <vt:lpstr>Basis</vt:lpstr>
      <vt:lpstr>About Tonya Cooper</vt:lpstr>
      <vt:lpstr>The Basics</vt:lpstr>
      <vt:lpstr>The Basics</vt:lpstr>
      <vt:lpstr>The Basics</vt:lpstr>
      <vt:lpstr>PowerPoint Presentation</vt:lpstr>
      <vt:lpstr>PowerPoint Presentation</vt:lpstr>
      <vt:lpstr>PowerPoint Presentation</vt:lpstr>
      <vt:lpstr>About Tonya Cooper</vt:lpstr>
      <vt:lpstr>My People</vt:lpstr>
      <vt:lpstr>My People</vt:lpstr>
      <vt:lpstr>My People</vt:lpstr>
      <vt:lpstr>My People</vt:lpstr>
      <vt:lpstr>PowerPoint Presentation</vt:lpstr>
      <vt:lpstr>Things I love to do</vt:lpstr>
      <vt:lpstr>Things I love to do</vt:lpstr>
      <vt:lpstr>Things I love to do</vt:lpstr>
      <vt:lpstr>Things I love to do</vt:lpstr>
      <vt:lpstr>About Tonya Cooper</vt:lpstr>
      <vt:lpstr>About Tonya Cooper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2018-12-08T14:00:02Z</dcterms:created>
  <dcterms:modified xsi:type="dcterms:W3CDTF">2018-12-11T13:29:09Z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807724ff-9999-494f-b257-05dacc46ac87_Enabled">
    <vt:lpwstr>True</vt:lpwstr>
  </property>
  <property fmtid="{D5CDD505-2E9C-101B-9397-08002B2CF9AE}" pid="4" name="MSIP_Label_807724ff-9999-494f-b257-05dacc46ac87_SiteId">
    <vt:lpwstr>e58c8e81-abd8-48a8-929d-eb67611b83bd</vt:lpwstr>
  </property>
  <property fmtid="{D5CDD505-2E9C-101B-9397-08002B2CF9AE}" pid="5" name="MSIP_Label_807724ff-9999-494f-b257-05dacc46ac87_Owner">
    <vt:lpwstr>tonyacooper@quickenloans.com</vt:lpwstr>
  </property>
  <property fmtid="{D5CDD505-2E9C-101B-9397-08002B2CF9AE}" pid="6" name="MSIP_Label_807724ff-9999-494f-b257-05dacc46ac87_SetDate">
    <vt:lpwstr>2018-12-08T14:09:37.5572165Z</vt:lpwstr>
  </property>
  <property fmtid="{D5CDD505-2E9C-101B-9397-08002B2CF9AE}" pid="7" name="MSIP_Label_807724ff-9999-494f-b257-05dacc46ac87_Name">
    <vt:lpwstr>Wide Open</vt:lpwstr>
  </property>
  <property fmtid="{D5CDD505-2E9C-101B-9397-08002B2CF9AE}" pid="8" name="MSIP_Label_807724ff-9999-494f-b257-05dacc46ac87_Application">
    <vt:lpwstr>Microsoft Azure Information Protection</vt:lpwstr>
  </property>
  <property fmtid="{D5CDD505-2E9C-101B-9397-08002B2CF9AE}" pid="9" name="MSIP_Label_807724ff-9999-494f-b257-05dacc46ac87_Extended_MSFT_Method">
    <vt:lpwstr>Manual</vt:lpwstr>
  </property>
  <property fmtid="{D5CDD505-2E9C-101B-9397-08002B2CF9AE}" pid="10" name="Sensitivity">
    <vt:lpwstr>Wide Open</vt:lpwstr>
  </property>
</Properties>
</file>